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9" r:id="rId1"/>
  </p:sldMasterIdLst>
  <p:notesMasterIdLst>
    <p:notesMasterId r:id="rId18"/>
  </p:notesMasterIdLst>
  <p:sldIdLst>
    <p:sldId id="256" r:id="rId2"/>
    <p:sldId id="257" r:id="rId3"/>
    <p:sldId id="270" r:id="rId4"/>
    <p:sldId id="258" r:id="rId5"/>
    <p:sldId id="259" r:id="rId6"/>
    <p:sldId id="260" r:id="rId7"/>
    <p:sldId id="275" r:id="rId8"/>
    <p:sldId id="261" r:id="rId9"/>
    <p:sldId id="262" r:id="rId10"/>
    <p:sldId id="269" r:id="rId11"/>
    <p:sldId id="263" r:id="rId12"/>
    <p:sldId id="274" r:id="rId13"/>
    <p:sldId id="273" r:id="rId14"/>
    <p:sldId id="267" r:id="rId15"/>
    <p:sldId id="268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45"/>
  </p:normalViewPr>
  <p:slideViewPr>
    <p:cSldViewPr snapToGrid="0" snapToObjects="1">
      <p:cViewPr varScale="1">
        <p:scale>
          <a:sx n="79" d="100"/>
          <a:sy n="79" d="100"/>
        </p:scale>
        <p:origin x="20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E9090-8DAA-B644-B6F5-FB9FF308B65F}" type="datetimeFigureOut">
              <a:rPr lang="en-US" smtClean="0"/>
              <a:t>2/1/18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5D7E6-1D24-0843-963F-F8D085DDC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6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world known to Europeans</a:t>
            </a:r>
            <a:r>
              <a:rPr lang="en-US" baseline="0" dirty="0" smtClean="0"/>
              <a:t> in 1491.  Africa and the Eurasian landmass are recognizable, but the Americas and Oceania, as well as lots of ocean, are missing.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5D7E6-1D24-0843-963F-F8D085DDCC0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7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3277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64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269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C2E94DD9-09B9-A24C-840A-E89F9DDE6ED0}" type="datetimeFigureOut">
              <a:rPr lang="en-US" smtClean="0"/>
              <a:t>2/1/18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28D17846-89CD-9140-851C-E91D9F4C7A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164" y="373862"/>
            <a:ext cx="830181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413C29"/>
                </a:solidFill>
              </a:rPr>
              <a:t>Contemporary scholars agree that the identity of the lands that became known as “The Americas” was forged out of a combination of indigenous American, European, and African influence.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4631" y="3841098"/>
            <a:ext cx="558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13C29"/>
                </a:solidFill>
              </a:rPr>
              <a:t>What led to the convergence of these three distinct world cultures?</a:t>
            </a:r>
          </a:p>
        </p:txBody>
      </p:sp>
    </p:spTree>
    <p:extLst>
      <p:ext uri="{BB962C8B-B14F-4D97-AF65-F5344CB8AC3E}">
        <p14:creationId xmlns:p14="http://schemas.microsoft.com/office/powerpoint/2010/main" val="160719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17364"/>
            <a:ext cx="7313613" cy="868362"/>
          </a:xfrm>
        </p:spPr>
        <p:txBody>
          <a:bodyPr/>
          <a:lstStyle/>
          <a:p>
            <a:r>
              <a:rPr lang="en-US" b="1" dirty="0" smtClean="0"/>
              <a:t>Who went where?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723" y="1371907"/>
            <a:ext cx="8534141" cy="5122863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/>
              <a:t>Spain – </a:t>
            </a:r>
            <a:r>
              <a:rPr lang="en-US" sz="2800" dirty="0"/>
              <a:t>Mexico/Central America, South America, south and southwestern North America, Caribbean</a:t>
            </a:r>
          </a:p>
          <a:p>
            <a:r>
              <a:rPr lang="en-US" sz="2800" b="1" dirty="0"/>
              <a:t>France</a:t>
            </a:r>
            <a:r>
              <a:rPr lang="en-US" sz="2800" dirty="0"/>
              <a:t> – interior and northern North America, Haiti</a:t>
            </a:r>
          </a:p>
          <a:p>
            <a:r>
              <a:rPr lang="en-US" sz="2800" b="1" dirty="0"/>
              <a:t>England</a:t>
            </a:r>
            <a:r>
              <a:rPr lang="en-US" sz="2800" dirty="0"/>
              <a:t> – coastal North America, northern North </a:t>
            </a:r>
            <a:r>
              <a:rPr lang="en-US" sz="2800" dirty="0" smtClean="0"/>
              <a:t>America, parts of the Caribbean</a:t>
            </a:r>
            <a:endParaRPr lang="en-US" sz="2800" dirty="0"/>
          </a:p>
          <a:p>
            <a:r>
              <a:rPr lang="en-US" sz="2800" b="1" dirty="0"/>
              <a:t>Dutch – </a:t>
            </a:r>
            <a:r>
              <a:rPr lang="en-US" sz="2800" dirty="0"/>
              <a:t>smaller presence along coast of North America, explored but did not settle northern North </a:t>
            </a:r>
            <a:r>
              <a:rPr lang="en-US" sz="2800" dirty="0" smtClean="0"/>
              <a:t>America except for New Amsterdam colony</a:t>
            </a:r>
            <a:endParaRPr lang="en-US" sz="2800" dirty="0"/>
          </a:p>
          <a:p>
            <a:r>
              <a:rPr lang="en-US" sz="2800" b="1" dirty="0"/>
              <a:t>Portugal – </a:t>
            </a:r>
            <a:r>
              <a:rPr lang="en-US" sz="2800" dirty="0"/>
              <a:t>limited to Brazil by the </a:t>
            </a:r>
            <a:r>
              <a:rPr lang="en-US" sz="2800" b="1" dirty="0"/>
              <a:t>Treaty of </a:t>
            </a:r>
            <a:r>
              <a:rPr lang="en-US" sz="2800" b="1" dirty="0" err="1" smtClean="0"/>
              <a:t>Tordesillas</a:t>
            </a:r>
            <a:r>
              <a:rPr lang="en-US" sz="2800" b="1" dirty="0" smtClean="0"/>
              <a:t> </a:t>
            </a:r>
            <a:r>
              <a:rPr lang="en-US" sz="2800" dirty="0" smtClean="0"/>
              <a:t>(1494) </a:t>
            </a:r>
            <a:r>
              <a:rPr lang="en-US" sz="2800" dirty="0"/>
              <a:t>that it signed with Spain to divide New World holdings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49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770" y="503238"/>
            <a:ext cx="1874104" cy="5181428"/>
          </a:xfrm>
        </p:spPr>
        <p:txBody>
          <a:bodyPr/>
          <a:lstStyle/>
          <a:p>
            <a:r>
              <a:rPr lang="en-US" sz="3200" dirty="0" smtClean="0"/>
              <a:t>The European invasion of North America </a:t>
            </a:r>
            <a:endParaRPr lang="en-US" sz="3200" dirty="0"/>
          </a:p>
        </p:txBody>
      </p:sp>
      <p:pic>
        <p:nvPicPr>
          <p:cNvPr id="6" name="Content Placeholder 5" descr="European invasion ma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363" r="-33363"/>
          <a:stretch>
            <a:fillRect/>
          </a:stretch>
        </p:blipFill>
        <p:spPr>
          <a:xfrm>
            <a:off x="981583" y="208993"/>
            <a:ext cx="8162417" cy="6494112"/>
          </a:xfrm>
        </p:spPr>
      </p:pic>
    </p:spTree>
    <p:extLst>
      <p:ext uri="{BB962C8B-B14F-4D97-AF65-F5344CB8AC3E}">
        <p14:creationId xmlns:p14="http://schemas.microsoft.com/office/powerpoint/2010/main" val="182613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74625"/>
            <a:ext cx="8229600" cy="10683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b="1" dirty="0" smtClean="0"/>
              <a:t>Who did </a:t>
            </a:r>
            <a:r>
              <a:rPr lang="en-US" altLang="en-US" sz="3200" b="1" dirty="0"/>
              <a:t>the European explorers </a:t>
            </a:r>
            <a:r>
              <a:rPr lang="en-US" altLang="en-US" sz="3200" b="1" dirty="0" smtClean="0"/>
              <a:t>encounter upon arriving in </a:t>
            </a:r>
            <a:r>
              <a:rPr lang="en-US" altLang="en-US" sz="3200" b="1" dirty="0"/>
              <a:t>the “New World?”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4338" y="1214438"/>
            <a:ext cx="8229600" cy="5643562"/>
          </a:xfrm>
          <a:ln/>
        </p:spPr>
        <p:txBody>
          <a:bodyPr>
            <a:normAutofit fontScale="92500" lnSpcReduction="10000"/>
          </a:bodyPr>
          <a:lstStyle/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In 1491, somewhere between 10 and 20 million people lived in the Americas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In N. America, many diverse cultures speaking over 250 distinct languages 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Some complex, urban civilizations (like the Aztec in Mexico or Cahokia in Missouri)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Mostly smaller, semi-nomadic agricultural and hunting based communities</a:t>
            </a:r>
          </a:p>
          <a:p>
            <a:pPr marL="339725" indent="-339725">
              <a:buFont typeface="Arial" charset="0"/>
              <a:buChar char="•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800"/>
              <a:t>Some native groups had structured political alliances, like the Iroquois League</a:t>
            </a:r>
          </a:p>
          <a:p>
            <a:pPr marL="739775" lvl="1" indent="-282575">
              <a:buFont typeface="Arial" charset="0"/>
              <a:buChar char="–"/>
              <a:tabLst>
                <a:tab pos="339725" algn="l"/>
                <a:tab pos="452438" algn="l"/>
                <a:tab pos="909638" algn="l"/>
                <a:tab pos="1366838" algn="l"/>
                <a:tab pos="1824038" algn="l"/>
                <a:tab pos="2281238" algn="l"/>
                <a:tab pos="2738438" algn="l"/>
                <a:tab pos="3195638" algn="l"/>
                <a:tab pos="3652838" algn="l"/>
                <a:tab pos="4110038" algn="l"/>
                <a:tab pos="4567238" algn="l"/>
                <a:tab pos="5024438" algn="l"/>
                <a:tab pos="5481638" algn="l"/>
                <a:tab pos="5938838" algn="l"/>
                <a:tab pos="6396038" algn="l"/>
                <a:tab pos="6853238" algn="l"/>
                <a:tab pos="7310438" algn="l"/>
                <a:tab pos="7767638" algn="l"/>
                <a:tab pos="8224838" algn="l"/>
                <a:tab pos="8682038" algn="l"/>
                <a:tab pos="9139238" algn="l"/>
              </a:tabLst>
            </a:pPr>
            <a:r>
              <a:rPr lang="en-US" altLang="en-US" sz="2600"/>
              <a:t>But war and conflict between American Indian nations was not uncommon</a:t>
            </a:r>
          </a:p>
        </p:txBody>
      </p:sp>
    </p:spTree>
    <p:extLst>
      <p:ext uri="{BB962C8B-B14F-4D97-AF65-F5344CB8AC3E}">
        <p14:creationId xmlns:p14="http://schemas.microsoft.com/office/powerpoint/2010/main" val="21067464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441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891" b="-891"/>
          <a:stretch>
            <a:fillRect/>
          </a:stretch>
        </p:blipFill>
        <p:spPr>
          <a:xfrm>
            <a:off x="635608" y="322096"/>
            <a:ext cx="8037930" cy="6535904"/>
          </a:xfrm>
        </p:spPr>
      </p:pic>
    </p:spTree>
    <p:extLst>
      <p:ext uri="{BB962C8B-B14F-4D97-AF65-F5344CB8AC3E}">
        <p14:creationId xmlns:p14="http://schemas.microsoft.com/office/powerpoint/2010/main" val="9094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6035" r="-16035"/>
          <a:stretch>
            <a:fillRect/>
          </a:stretch>
        </p:blipFill>
        <p:spPr>
          <a:xfrm>
            <a:off x="-622288" y="542134"/>
            <a:ext cx="10473637" cy="6149353"/>
          </a:xfrm>
        </p:spPr>
      </p:pic>
    </p:spTree>
    <p:extLst>
      <p:ext uri="{BB962C8B-B14F-4D97-AF65-F5344CB8AC3E}">
        <p14:creationId xmlns:p14="http://schemas.microsoft.com/office/powerpoint/2010/main" val="24159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128001"/>
            <a:ext cx="7313613" cy="868362"/>
          </a:xfrm>
        </p:spPr>
        <p:txBody>
          <a:bodyPr/>
          <a:lstStyle/>
          <a:p>
            <a:r>
              <a:rPr lang="en-US" b="1" dirty="0" smtClean="0"/>
              <a:t>Beginnings of the Slave Trade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941402"/>
            <a:ext cx="4285730" cy="3814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1168" y="1164134"/>
            <a:ext cx="388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“Triangle Trade”</a:t>
            </a:r>
            <a:endParaRPr lang="en-US" sz="3600" b="1" dirty="0"/>
          </a:p>
        </p:txBody>
      </p:sp>
      <p:sp>
        <p:nvSpPr>
          <p:cNvPr id="8" name="Rectangle 7"/>
          <p:cNvSpPr/>
          <p:nvPr/>
        </p:nvSpPr>
        <p:spPr>
          <a:xfrm>
            <a:off x="4285730" y="1003304"/>
            <a:ext cx="4884673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600" dirty="0"/>
              <a:t>Portuguese and Dutch traders began to import </a:t>
            </a:r>
            <a:r>
              <a:rPr lang="en-US" sz="2600" dirty="0" smtClean="0"/>
              <a:t>enslaved African to </a:t>
            </a:r>
            <a:r>
              <a:rPr lang="en-US" sz="2600" dirty="0"/>
              <a:t>the Caribbean and South America in early </a:t>
            </a:r>
            <a:r>
              <a:rPr lang="en-US" sz="2600" dirty="0" smtClean="0"/>
              <a:t>1500’s</a:t>
            </a:r>
          </a:p>
          <a:p>
            <a:endParaRPr lang="en-US" sz="1400" dirty="0"/>
          </a:p>
          <a:p>
            <a:pPr marL="457200" indent="-457200">
              <a:buFont typeface="Arial"/>
              <a:buChar char="•"/>
            </a:pPr>
            <a:r>
              <a:rPr lang="en-US" sz="2600" dirty="0" smtClean="0"/>
              <a:t>Spanish</a:t>
            </a:r>
            <a:r>
              <a:rPr lang="en-US" sz="2600" smtClean="0"/>
              <a:t>, French, English </a:t>
            </a:r>
            <a:r>
              <a:rPr lang="en-US" sz="2600" dirty="0"/>
              <a:t>would soon do the same </a:t>
            </a:r>
            <a:r>
              <a:rPr lang="en-US" sz="2600" dirty="0" smtClean="0"/>
              <a:t>their colonies</a:t>
            </a:r>
          </a:p>
          <a:p>
            <a:endParaRPr lang="en-US" sz="1600" dirty="0"/>
          </a:p>
          <a:p>
            <a:pPr marL="457200" indent="-457200">
              <a:buFont typeface="Arial"/>
              <a:buChar char="•"/>
            </a:pPr>
            <a:r>
              <a:rPr lang="en-US" sz="2600" dirty="0" smtClean="0"/>
              <a:t>The trans-Atlantic slave trade increased as enslaved Native American populations declined due to mistreatment and disease</a:t>
            </a:r>
            <a:endParaRPr lang="en-US" sz="2600" dirty="0"/>
          </a:p>
        </p:txBody>
      </p:sp>
      <p:sp>
        <p:nvSpPr>
          <p:cNvPr id="3" name="Up Arrow 2"/>
          <p:cNvSpPr/>
          <p:nvPr/>
        </p:nvSpPr>
        <p:spPr>
          <a:xfrm rot="1320000">
            <a:off x="1340821" y="4762418"/>
            <a:ext cx="396798" cy="1743523"/>
          </a:xfrm>
          <a:prstGeom prst="up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39219" y="5903893"/>
            <a:ext cx="6688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“Middle Passage” </a:t>
            </a:r>
            <a:r>
              <a:rPr lang="en-US" sz="2400" dirty="0" smtClean="0"/>
              <a:t>refers to the transport of enslaved Africans to the Americas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8173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Age of Exploration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A period from the 1400s to the 1600s in which Europeans explored Africa, the Americas, Asia and Oceania.</a:t>
            </a:r>
            <a:endParaRPr lang="en-US" sz="36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579" y="3615479"/>
            <a:ext cx="4037263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b="10914"/>
          <a:stretch/>
        </p:blipFill>
        <p:spPr>
          <a:xfrm>
            <a:off x="440154" y="3615479"/>
            <a:ext cx="3992926" cy="283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340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200"/>
            <a:ext cx="914400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4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9409" y="422248"/>
            <a:ext cx="81833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413C29"/>
                </a:solidFill>
              </a:rPr>
              <a:t>What motivated Europeans to explore?</a:t>
            </a:r>
            <a:endParaRPr lang="en-US" sz="6000" b="1" dirty="0">
              <a:solidFill>
                <a:srgbClr val="413C29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7957" y="3054463"/>
            <a:ext cx="811595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“We came here to serve God and the </a:t>
            </a:r>
            <a:r>
              <a:rPr lang="en-US" sz="4400" dirty="0" smtClean="0"/>
              <a:t>King</a:t>
            </a:r>
            <a:r>
              <a:rPr lang="en-US" sz="4400" dirty="0"/>
              <a:t>, and also to get rich”</a:t>
            </a:r>
          </a:p>
          <a:p>
            <a:r>
              <a:rPr lang="en-US" sz="4400" dirty="0" smtClean="0"/>
              <a:t>		-</a:t>
            </a:r>
            <a:r>
              <a:rPr lang="en-US" sz="2800" dirty="0" smtClean="0"/>
              <a:t>Spanish </a:t>
            </a:r>
            <a:r>
              <a:rPr lang="en-US" sz="2800" i="1" dirty="0"/>
              <a:t>conquistador </a:t>
            </a:r>
            <a:r>
              <a:rPr lang="en-US" sz="2800" dirty="0" err="1" smtClean="0"/>
              <a:t>Bernaz</a:t>
            </a:r>
            <a:r>
              <a:rPr lang="en-US" sz="2800" dirty="0" smtClean="0"/>
              <a:t> </a:t>
            </a:r>
            <a:r>
              <a:rPr lang="en-US" sz="2800" dirty="0"/>
              <a:t>Diaz del Castillo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8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1580"/>
            <a:ext cx="8229600" cy="5507789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Curiosity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The Renaissance resulted in a rebirth of European interest in the physical world. This led many to seek adventure and discovery.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National Pride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England, France, Spain &amp; Portugal became unified nations and competed to be the strongest power.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Religious Freedom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The Reformation led to a religious split through Europe. Many Protestants and some Catholics crossed the Atlantic to escape religious persecution.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871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1684"/>
            <a:ext cx="8229600" cy="5547894"/>
          </a:xfrm>
        </p:spPr>
        <p:txBody>
          <a:bodyPr>
            <a:normAutofit lnSpcReduction="10000"/>
          </a:bodyPr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Wealth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54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Europe’s gold and silver mines were running low. The monarchs of Portugal, Spain, France and England begin looking for wealth overseas.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Alternate Trade Routes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  <a:r>
              <a:rPr lang="en-US" sz="2800" dirty="0" smtClean="0">
                <a:solidFill>
                  <a:srgbClr val="000000"/>
                </a:solidFill>
              </a:rPr>
              <a:t>Land routes to Asia had been severed with the fall on Constantinople. Europeans sought new routes by sea. </a:t>
            </a:r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Slave Trade</a:t>
            </a:r>
            <a:r>
              <a:rPr lang="en-US" sz="4000" dirty="0" smtClean="0">
                <a:solidFill>
                  <a:srgbClr val="000000"/>
                </a:solidFill>
              </a:rPr>
              <a:t>:</a:t>
            </a:r>
            <a:r>
              <a:rPr lang="en-US" sz="3200" dirty="0" smtClean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Portuguese and Dutch traders began to import African slaves to the Caribbean and South America in early 1500’s.</a:t>
            </a:r>
          </a:p>
        </p:txBody>
      </p:sp>
    </p:spTree>
    <p:extLst>
      <p:ext uri="{BB962C8B-B14F-4D97-AF65-F5344CB8AC3E}">
        <p14:creationId xmlns:p14="http://schemas.microsoft.com/office/powerpoint/2010/main" val="70151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299" y="486909"/>
            <a:ext cx="8637814" cy="868362"/>
          </a:xfrm>
        </p:spPr>
        <p:txBody>
          <a:bodyPr/>
          <a:lstStyle/>
          <a:p>
            <a:r>
              <a:rPr lang="en-US" b="1" dirty="0" smtClean="0"/>
              <a:t>What developments made world exploration possible?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856" y="2110695"/>
            <a:ext cx="7886700" cy="5008562"/>
          </a:xfrm>
        </p:spPr>
        <p:txBody>
          <a:bodyPr/>
          <a:lstStyle/>
          <a:p>
            <a:r>
              <a:rPr lang="en-US" sz="4000" i="1" u="sng" dirty="0"/>
              <a:t>Rise of the Merchant Class</a:t>
            </a:r>
            <a:r>
              <a:rPr lang="en-US" sz="3600" i="1" dirty="0"/>
              <a:t>: </a:t>
            </a:r>
            <a:r>
              <a:rPr lang="en-US" sz="3200" dirty="0"/>
              <a:t>Men who gained their wealth from trade were becoming more influential in Europe</a:t>
            </a:r>
            <a:r>
              <a:rPr lang="en-US" sz="3200" dirty="0" smtClean="0"/>
              <a:t>.</a:t>
            </a:r>
          </a:p>
          <a:p>
            <a:r>
              <a:rPr lang="en-US" sz="4000" i="1" u="sng" dirty="0"/>
              <a:t>Improvements in Weaponry</a:t>
            </a:r>
            <a:r>
              <a:rPr lang="en-US" sz="4000" i="1" dirty="0"/>
              <a:t>: </a:t>
            </a:r>
            <a:r>
              <a:rPr lang="en-US" sz="3200" dirty="0"/>
              <a:t>Longbows, cannons and the hand-held firearm were all new developments that gave Europeans military advantage while on their conquests.</a:t>
            </a:r>
            <a:endParaRPr lang="en-US" sz="3200" dirty="0">
              <a:solidFill>
                <a:srgbClr val="FFFF00"/>
              </a:solidFill>
            </a:endParaRPr>
          </a:p>
          <a:p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0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298" y="162139"/>
            <a:ext cx="8229600" cy="5604795"/>
          </a:xfrm>
        </p:spPr>
        <p:txBody>
          <a:bodyPr/>
          <a:lstStyle/>
          <a:p>
            <a:r>
              <a:rPr lang="en-US" sz="4000" i="1" u="sng" dirty="0" smtClean="0">
                <a:solidFill>
                  <a:srgbClr val="413C29"/>
                </a:solidFill>
              </a:rPr>
              <a:t>Revival of Cartography (mapmaking)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sz="4000" i="1" u="sng" dirty="0" smtClean="0">
                <a:solidFill>
                  <a:srgbClr val="413C29"/>
                </a:solidFill>
              </a:rPr>
              <a:t>Improvements in Sailing Technology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61" y="887021"/>
            <a:ext cx="4842305" cy="270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737" t="5965" r="5527" b="10526"/>
          <a:stretch/>
        </p:blipFill>
        <p:spPr>
          <a:xfrm>
            <a:off x="471730" y="4187359"/>
            <a:ext cx="2834105" cy="1978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333" y="4187359"/>
            <a:ext cx="1547280" cy="1978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7116" y="4227378"/>
            <a:ext cx="1998279" cy="1960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45298" y="6168650"/>
            <a:ext cx="3146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Caravel with lateen sails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082143" y="6187594"/>
            <a:ext cx="133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Sextant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85699" y="6168649"/>
            <a:ext cx="1873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Compass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64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05844" y="1327960"/>
            <a:ext cx="3238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413C29"/>
                </a:solidFill>
              </a:rPr>
              <a:t>Who went where?</a:t>
            </a:r>
            <a:endParaRPr lang="en-US" sz="8000" b="1" dirty="0">
              <a:solidFill>
                <a:srgbClr val="413C29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0098"/>
            <a:ext cx="5905844" cy="601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17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4140</TotalTime>
  <Words>595</Words>
  <Application>Microsoft Macintosh PowerPoint</Application>
  <PresentationFormat>On-screen Show (4:3)</PresentationFormat>
  <Paragraphs>50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Goudy Old Style</vt:lpstr>
      <vt:lpstr>Impact</vt:lpstr>
      <vt:lpstr>Rockwell</vt:lpstr>
      <vt:lpstr>Arial</vt:lpstr>
      <vt:lpstr>Inkwell</vt:lpstr>
      <vt:lpstr>PowerPoint Presentation</vt:lpstr>
      <vt:lpstr>Age of Exploration</vt:lpstr>
      <vt:lpstr>PowerPoint Presentation</vt:lpstr>
      <vt:lpstr>PowerPoint Presentation</vt:lpstr>
      <vt:lpstr>PowerPoint Presentation</vt:lpstr>
      <vt:lpstr>PowerPoint Presentation</vt:lpstr>
      <vt:lpstr>What developments made world exploration possible?</vt:lpstr>
      <vt:lpstr>PowerPoint Presentation</vt:lpstr>
      <vt:lpstr>PowerPoint Presentation</vt:lpstr>
      <vt:lpstr>Who went where?</vt:lpstr>
      <vt:lpstr>The European invasion of North America </vt:lpstr>
      <vt:lpstr>Who did the European explorers encounter upon arriving in the “New World?”</vt:lpstr>
      <vt:lpstr>PowerPoint Presentation</vt:lpstr>
      <vt:lpstr>PowerPoint Presentation</vt:lpstr>
      <vt:lpstr>PowerPoint Presentation</vt:lpstr>
      <vt:lpstr>Beginnings of the Slave Trade</vt:lpstr>
    </vt:vector>
  </TitlesOfParts>
  <Company>RSU14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Merrill</dc:creator>
  <cp:lastModifiedBy>Microsoft Office User</cp:lastModifiedBy>
  <cp:revision>20</cp:revision>
  <dcterms:created xsi:type="dcterms:W3CDTF">2015-01-23T14:26:55Z</dcterms:created>
  <dcterms:modified xsi:type="dcterms:W3CDTF">2018-02-01T19:31:21Z</dcterms:modified>
</cp:coreProperties>
</file>